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77" r:id="rId3"/>
    <p:sldId id="258" r:id="rId4"/>
    <p:sldId id="312" r:id="rId5"/>
    <p:sldId id="310" r:id="rId6"/>
    <p:sldId id="309" r:id="rId7"/>
    <p:sldId id="311" r:id="rId8"/>
    <p:sldId id="308" r:id="rId9"/>
    <p:sldId id="301" r:id="rId10"/>
    <p:sldId id="302" r:id="rId11"/>
    <p:sldId id="264" r:id="rId12"/>
    <p:sldId id="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60"/>
    <p:restoredTop sz="94643"/>
  </p:normalViewPr>
  <p:slideViewPr>
    <p:cSldViewPr snapToGrid="0" snapToObjects="1">
      <p:cViewPr varScale="1">
        <p:scale>
          <a:sx n="93" d="100"/>
          <a:sy n="93" d="100"/>
        </p:scale>
        <p:origin x="208"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7D29AF-8BDB-AE41-8304-86AAD102F684}"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7E58673-77CC-1844-ABAD-85C944225440}" type="slidenum">
              <a:rPr lang="en-US" smtClean="0"/>
              <a:t>‹#›</a:t>
            </a:fld>
            <a:endParaRPr lang="en-US"/>
          </a:p>
        </p:txBody>
      </p:sp>
    </p:spTree>
    <p:extLst>
      <p:ext uri="{BB962C8B-B14F-4D97-AF65-F5344CB8AC3E}">
        <p14:creationId xmlns:p14="http://schemas.microsoft.com/office/powerpoint/2010/main" val="176387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7D29AF-8BDB-AE41-8304-86AAD102F684}"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391582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D29AF-8BDB-AE41-8304-86AAD102F684}"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372372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D29AF-8BDB-AE41-8304-86AAD102F684}" type="datetimeFigureOut">
              <a:rPr lang="en-US" smtClean="0"/>
              <a:t>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41193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0A7D29AF-8BDB-AE41-8304-86AAD102F684}" type="datetimeFigureOut">
              <a:rPr lang="en-US" smtClean="0"/>
              <a:t>2/10/22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7E58673-77CC-1844-ABAD-85C944225440}" type="slidenum">
              <a:rPr lang="en-US" smtClean="0"/>
              <a:t>‹#›</a:t>
            </a:fld>
            <a:endParaRPr lang="en-US"/>
          </a:p>
        </p:txBody>
      </p:sp>
    </p:spTree>
    <p:extLst>
      <p:ext uri="{BB962C8B-B14F-4D97-AF65-F5344CB8AC3E}">
        <p14:creationId xmlns:p14="http://schemas.microsoft.com/office/powerpoint/2010/main" val="180898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7D29AF-8BDB-AE41-8304-86AAD102F684}"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112188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7D29AF-8BDB-AE41-8304-86AAD102F684}" type="datetimeFigureOut">
              <a:rPr lang="en-US" smtClean="0"/>
              <a:t>2/10/22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E58673-77CC-1844-ABAD-85C94422544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920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7D29AF-8BDB-AE41-8304-86AAD102F684}" type="datetimeFigureOut">
              <a:rPr lang="en-US" smtClean="0"/>
              <a:t>2/10/22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E58673-77CC-1844-ABAD-85C94422544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853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7D29AF-8BDB-AE41-8304-86AAD102F684}" type="datetimeFigureOut">
              <a:rPr lang="en-US" smtClean="0"/>
              <a:t>2/10/22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2050461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A7D29AF-8BDB-AE41-8304-86AAD102F684}" type="datetimeFigureOut">
              <a:rPr lang="en-US" smtClean="0"/>
              <a:t>2/10/22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226740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A7D29AF-8BDB-AE41-8304-86AAD102F684}" type="datetimeFigureOut">
              <a:rPr lang="en-US" smtClean="0"/>
              <a:t>2/10/22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7E58673-77CC-1844-ABAD-85C944225440}" type="slidenum">
              <a:rPr lang="en-US" smtClean="0"/>
              <a:t>‹#›</a:t>
            </a:fld>
            <a:endParaRPr lang="en-US"/>
          </a:p>
        </p:txBody>
      </p:sp>
    </p:spTree>
    <p:extLst>
      <p:ext uri="{BB962C8B-B14F-4D97-AF65-F5344CB8AC3E}">
        <p14:creationId xmlns:p14="http://schemas.microsoft.com/office/powerpoint/2010/main" val="272609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A7D29AF-8BDB-AE41-8304-86AAD102F684}" type="datetimeFigureOut">
              <a:rPr lang="en-US" smtClean="0"/>
              <a:t>2/10/22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7E58673-77CC-1844-ABAD-85C944225440}" type="slidenum">
              <a:rPr lang="en-US" smtClean="0"/>
              <a:t>‹#›</a:t>
            </a:fld>
            <a:endParaRPr lang="en-US"/>
          </a:p>
        </p:txBody>
      </p:sp>
    </p:spTree>
    <p:extLst>
      <p:ext uri="{BB962C8B-B14F-4D97-AF65-F5344CB8AC3E}">
        <p14:creationId xmlns:p14="http://schemas.microsoft.com/office/powerpoint/2010/main" val="5690680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missioncollege.edu/student_services/financial_aid/scholarships/mission-promise.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bls.gov/ooh/arts-and-design/graphic-designers.htm#tab-2" TargetMode="External"/><Relationship Id="rId2" Type="http://schemas.openxmlformats.org/officeDocument/2006/relationships/hyperlink" Target="http://www.coeccc.net/Search.aspx#idDetailPane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6o8MyMEVr64&amp;list=PLCt9qP2wWW1G5kP1d1QP0XfXN9P_iQQEl" TargetMode="External"/><Relationship Id="rId2" Type="http://schemas.openxmlformats.org/officeDocument/2006/relationships/hyperlink" Target="https://missioncollege.edu/depts/career-education/documents/CTE%20Articulated%20Courses%20Prerequisites_Excel_Final_12-2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HTkdAwhIQP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majors.missioncollege.edu/current/programs/cert-gds-graphic-design-cert.html" TargetMode="External"/><Relationship Id="rId7" Type="http://schemas.openxmlformats.org/officeDocument/2006/relationships/hyperlink" Target="http://majors.missioncollege.edu/current/programs/cert-gds-web-developer.html" TargetMode="External"/><Relationship Id="rId2" Type="http://schemas.openxmlformats.org/officeDocument/2006/relationships/hyperlink" Target="http://majors.missioncollege.edu/current/programs/as-gds-graphic-design-as.html" TargetMode="External"/><Relationship Id="rId1" Type="http://schemas.openxmlformats.org/officeDocument/2006/relationships/slideLayout" Target="../slideLayouts/slideLayout2.xml"/><Relationship Id="rId6" Type="http://schemas.openxmlformats.org/officeDocument/2006/relationships/hyperlink" Target="http://majors.missioncollege.edu/current/programs/cert-gds-web-design-cert.html" TargetMode="External"/><Relationship Id="rId5" Type="http://schemas.openxmlformats.org/officeDocument/2006/relationships/hyperlink" Target="http://majors.missioncollege.edu/current/programs/cert-gds-ux-interface-design.html" TargetMode="External"/><Relationship Id="rId4" Type="http://schemas.openxmlformats.org/officeDocument/2006/relationships/hyperlink" Target="http://majors.missioncollege.edu/current/programs/cert-gds-illustration-cert.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majors.missioncollege.edu/current/programs/project-coordinator-cert.html" TargetMode="External"/><Relationship Id="rId3" Type="http://schemas.openxmlformats.org/officeDocument/2006/relationships/hyperlink" Target="http://majors.missioncollege.edu/current/programs/adt-business-ast.html" TargetMode="External"/><Relationship Id="rId7" Type="http://schemas.openxmlformats.org/officeDocument/2006/relationships/hyperlink" Target="http://majors.missioncollege.edu/current/programs/cert-small-business-cert.html" TargetMode="External"/><Relationship Id="rId2" Type="http://schemas.openxmlformats.org/officeDocument/2006/relationships/hyperlink" Target="http://majors.missioncollege.edu/current/programs/as-business-as.html" TargetMode="External"/><Relationship Id="rId1" Type="http://schemas.openxmlformats.org/officeDocument/2006/relationships/slideLayout" Target="../slideLayouts/slideLayout2.xml"/><Relationship Id="rId6" Type="http://schemas.openxmlformats.org/officeDocument/2006/relationships/hyperlink" Target="http://majors.missioncollege.edu/current/programs/cert-management-leadership.html" TargetMode="External"/><Relationship Id="rId5" Type="http://schemas.openxmlformats.org/officeDocument/2006/relationships/hyperlink" Target="http://majors.missioncollege.edu/current/programs/cert-business-computing-cert.html" TargetMode="External"/><Relationship Id="rId10" Type="http://schemas.openxmlformats.org/officeDocument/2006/relationships/image" Target="../media/image5.jpeg"/><Relationship Id="rId4" Type="http://schemas.openxmlformats.org/officeDocument/2006/relationships/hyperlink" Target="http://majors.missioncollege.edu/current/programs/adt-business-administration-2.html" TargetMode="External"/><Relationship Id="rId9" Type="http://schemas.openxmlformats.org/officeDocument/2006/relationships/hyperlink" Target="http://majors.missioncollege.edu/current/programs/project-management-cert.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A369D-5310-3646-86C3-9905A6C5FDBC}"/>
              </a:ext>
            </a:extLst>
          </p:cNvPr>
          <p:cNvSpPr>
            <a:spLocks noGrp="1"/>
          </p:cNvSpPr>
          <p:nvPr>
            <p:ph type="ctrTitle"/>
          </p:nvPr>
        </p:nvSpPr>
        <p:spPr/>
        <p:txBody>
          <a:bodyPr/>
          <a:lstStyle/>
          <a:p>
            <a:r>
              <a:rPr lang="en-US" dirty="0"/>
              <a:t>Mission College</a:t>
            </a:r>
          </a:p>
        </p:txBody>
      </p:sp>
      <p:sp>
        <p:nvSpPr>
          <p:cNvPr id="3" name="Subtitle 2">
            <a:extLst>
              <a:ext uri="{FF2B5EF4-FFF2-40B4-BE49-F238E27FC236}">
                <a16:creationId xmlns:a16="http://schemas.microsoft.com/office/drawing/2014/main" id="{2D3AD8E1-EA27-B845-8EA2-64FBDE16B6B1}"/>
              </a:ext>
            </a:extLst>
          </p:cNvPr>
          <p:cNvSpPr>
            <a:spLocks noGrp="1"/>
          </p:cNvSpPr>
          <p:nvPr>
            <p:ph type="subTitle" idx="1"/>
          </p:nvPr>
        </p:nvSpPr>
        <p:spPr/>
        <p:txBody>
          <a:bodyPr>
            <a:normAutofit/>
          </a:bodyPr>
          <a:lstStyle/>
          <a:p>
            <a:r>
              <a:rPr lang="en-US" sz="5400" dirty="0"/>
              <a:t>CTE</a:t>
            </a:r>
          </a:p>
        </p:txBody>
      </p:sp>
    </p:spTree>
    <p:extLst>
      <p:ext uri="{BB962C8B-B14F-4D97-AF65-F5344CB8AC3E}">
        <p14:creationId xmlns:p14="http://schemas.microsoft.com/office/powerpoint/2010/main" val="2524272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CCCF-E3E5-2C41-8813-521E7DB09218}"/>
              </a:ext>
            </a:extLst>
          </p:cNvPr>
          <p:cNvSpPr>
            <a:spLocks noGrp="1"/>
          </p:cNvSpPr>
          <p:nvPr>
            <p:ph type="title"/>
          </p:nvPr>
        </p:nvSpPr>
        <p:spPr>
          <a:xfrm>
            <a:off x="1069848" y="0"/>
            <a:ext cx="10058400" cy="1609344"/>
          </a:xfrm>
        </p:spPr>
        <p:txBody>
          <a:bodyPr/>
          <a:lstStyle/>
          <a:p>
            <a:r>
              <a:rPr lang="en-US" dirty="0"/>
              <a:t>Free College- Financial Aid (2 of 2)</a:t>
            </a:r>
          </a:p>
        </p:txBody>
      </p:sp>
      <p:sp>
        <p:nvSpPr>
          <p:cNvPr id="3" name="Content Placeholder 2">
            <a:extLst>
              <a:ext uri="{FF2B5EF4-FFF2-40B4-BE49-F238E27FC236}">
                <a16:creationId xmlns:a16="http://schemas.microsoft.com/office/drawing/2014/main" id="{49B866B3-2E6D-E340-9B30-B542A452AF4E}"/>
              </a:ext>
            </a:extLst>
          </p:cNvPr>
          <p:cNvSpPr>
            <a:spLocks noGrp="1"/>
          </p:cNvSpPr>
          <p:nvPr>
            <p:ph idx="1"/>
          </p:nvPr>
        </p:nvSpPr>
        <p:spPr>
          <a:xfrm>
            <a:off x="1069848" y="1334815"/>
            <a:ext cx="10058400" cy="5023944"/>
          </a:xfrm>
        </p:spPr>
        <p:txBody>
          <a:bodyPr>
            <a:normAutofit fontScale="85000" lnSpcReduction="20000"/>
          </a:bodyPr>
          <a:lstStyle/>
          <a:p>
            <a:pPr fontAlgn="base"/>
            <a:r>
              <a:rPr lang="en-US" dirty="0"/>
              <a:t>Potentially, they might still qualify for tuition assistance if they do not qualify for the Promise Grant.</a:t>
            </a:r>
          </a:p>
          <a:p>
            <a:pPr fontAlgn="base"/>
            <a:r>
              <a:rPr lang="en-US" dirty="0"/>
              <a:t>In general, we always recommend a student to file a FAFSA (for US Citizens, Permanent Residents) OR a California Dream Act CADAA (for Undocumented or DACA or U Visa) to determine eligibility and maximize the FA opportunities.</a:t>
            </a:r>
            <a:br>
              <a:rPr lang="en-US" dirty="0"/>
            </a:br>
            <a:endParaRPr lang="en-US" dirty="0"/>
          </a:p>
          <a:p>
            <a:pPr fontAlgn="base"/>
            <a:r>
              <a:rPr lang="en-US" dirty="0"/>
              <a:t>By submitting a FAFSA or CADAA the school will first look to see if they qualify for the </a:t>
            </a:r>
            <a:r>
              <a:rPr lang="en-US" b="1" dirty="0"/>
              <a:t>California Community College Promise Grant</a:t>
            </a:r>
            <a:r>
              <a:rPr lang="en-US" dirty="0"/>
              <a:t> (waives fees only for that year they apply).</a:t>
            </a:r>
          </a:p>
          <a:p>
            <a:pPr fontAlgn="base"/>
            <a:r>
              <a:rPr lang="en-US" dirty="0"/>
              <a:t>If they want to be part of the </a:t>
            </a:r>
            <a:r>
              <a:rPr lang="en-US" b="1" dirty="0"/>
              <a:t>MC Promise Program</a:t>
            </a:r>
            <a:r>
              <a:rPr lang="en-US" dirty="0"/>
              <a:t> (First 2 years of Free Tuition) they must meet the following general criteria.</a:t>
            </a:r>
            <a:br>
              <a:rPr lang="en-US" dirty="0"/>
            </a:br>
            <a:endParaRPr lang="en-US" dirty="0"/>
          </a:p>
          <a:p>
            <a:pPr fontAlgn="base"/>
            <a:r>
              <a:rPr lang="en-US" dirty="0"/>
              <a:t>1)First Time College Student</a:t>
            </a:r>
          </a:p>
          <a:p>
            <a:pPr fontAlgn="base"/>
            <a:r>
              <a:rPr lang="en-US" dirty="0"/>
              <a:t>2)Enroll in 12 or more (or equivalent) DSPS student can enroll in 9.</a:t>
            </a:r>
          </a:p>
          <a:p>
            <a:pPr fontAlgn="base"/>
            <a:r>
              <a:rPr lang="en-US" dirty="0"/>
              <a:t>3)Submit a FAFSA/CADAA application</a:t>
            </a:r>
          </a:p>
          <a:p>
            <a:pPr fontAlgn="base"/>
            <a:r>
              <a:rPr lang="en-US" dirty="0"/>
              <a:t>4)Must be a CA resident or qualify for a non-resident tuition waiver (e.g. AB540 Affidavit)</a:t>
            </a:r>
            <a:br>
              <a:rPr lang="en-US" dirty="0"/>
            </a:br>
            <a:endParaRPr lang="en-US" dirty="0"/>
          </a:p>
          <a:p>
            <a:pPr fontAlgn="base"/>
            <a:r>
              <a:rPr lang="en-US" dirty="0"/>
              <a:t>Here is the link.</a:t>
            </a:r>
            <a:br>
              <a:rPr lang="en-US" dirty="0"/>
            </a:br>
            <a:endParaRPr lang="en-US" dirty="0"/>
          </a:p>
          <a:p>
            <a:pPr fontAlgn="base"/>
            <a:r>
              <a:rPr lang="en-US" dirty="0">
                <a:hlinkClick r:id="rId2"/>
              </a:rPr>
              <a:t>https://missioncollege.edu/student_services/financial_aid/scholarships/mission-promise.html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59225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9FB7-4B5F-5745-8628-1F43C1A22369}"/>
              </a:ext>
            </a:extLst>
          </p:cNvPr>
          <p:cNvSpPr>
            <a:spLocks noGrp="1"/>
          </p:cNvSpPr>
          <p:nvPr>
            <p:ph type="title"/>
          </p:nvPr>
        </p:nvSpPr>
        <p:spPr/>
        <p:txBody>
          <a:bodyPr/>
          <a:lstStyle/>
          <a:p>
            <a:pPr algn="ctr"/>
            <a:r>
              <a:rPr lang="en-US" dirty="0"/>
              <a:t>Graphic Design- Occupational Demand</a:t>
            </a:r>
          </a:p>
        </p:txBody>
      </p:sp>
      <p:sp>
        <p:nvSpPr>
          <p:cNvPr id="3" name="Content Placeholder 2">
            <a:extLst>
              <a:ext uri="{FF2B5EF4-FFF2-40B4-BE49-F238E27FC236}">
                <a16:creationId xmlns:a16="http://schemas.microsoft.com/office/drawing/2014/main" id="{E1C254FC-C0C6-B644-B032-B029B10D8AB2}"/>
              </a:ext>
            </a:extLst>
          </p:cNvPr>
          <p:cNvSpPr>
            <a:spLocks noGrp="1"/>
          </p:cNvSpPr>
          <p:nvPr>
            <p:ph idx="1"/>
          </p:nvPr>
        </p:nvSpPr>
        <p:spPr>
          <a:xfrm>
            <a:off x="838200" y="1930728"/>
            <a:ext cx="10515600" cy="4351338"/>
          </a:xfrm>
        </p:spPr>
        <p:txBody>
          <a:bodyPr>
            <a:normAutofit/>
          </a:bodyPr>
          <a:lstStyle/>
          <a:p>
            <a:r>
              <a:rPr lang="en-US" dirty="0"/>
              <a:t>What the research says:  </a:t>
            </a:r>
          </a:p>
          <a:p>
            <a:endParaRPr lang="en-US" dirty="0"/>
          </a:p>
          <a:p>
            <a:pPr marL="0" indent="0">
              <a:buNone/>
            </a:pPr>
            <a:r>
              <a:rPr lang="en-US" dirty="0">
                <a:hlinkClick r:id="rId2"/>
              </a:rPr>
              <a:t>http://www.coeccc.net/Search.aspx#idDetailPanel</a:t>
            </a:r>
            <a:endParaRPr lang="en-US" dirty="0"/>
          </a:p>
          <a:p>
            <a:pPr marL="0" indent="0">
              <a:buNone/>
            </a:pPr>
            <a:r>
              <a:rPr lang="en-US" dirty="0"/>
              <a:t>BLS: </a:t>
            </a:r>
          </a:p>
          <a:p>
            <a:pPr marL="0" indent="0">
              <a:buNone/>
            </a:pPr>
            <a:r>
              <a:rPr lang="en-US" dirty="0">
                <a:hlinkClick r:id="rId3"/>
              </a:rPr>
              <a:t>https://www.bls.gov/ooh/arts-and-design/graphic-designers.htm#tab-2</a:t>
            </a:r>
            <a:endParaRPr lang="en-US" dirty="0"/>
          </a:p>
          <a:p>
            <a:pPr marL="0" indent="0">
              <a:buNone/>
            </a:pPr>
            <a:endParaRPr lang="en-US" dirty="0"/>
          </a:p>
        </p:txBody>
      </p:sp>
    </p:spTree>
    <p:extLst>
      <p:ext uri="{BB962C8B-B14F-4D97-AF65-F5344CB8AC3E}">
        <p14:creationId xmlns:p14="http://schemas.microsoft.com/office/powerpoint/2010/main" val="44070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D157-2844-234C-BC1C-C6194907D457}"/>
              </a:ext>
            </a:extLst>
          </p:cNvPr>
          <p:cNvSpPr>
            <a:spLocks noGrp="1"/>
          </p:cNvSpPr>
          <p:nvPr>
            <p:ph type="title"/>
          </p:nvPr>
        </p:nvSpPr>
        <p:spPr>
          <a:xfrm>
            <a:off x="1069848" y="2151257"/>
            <a:ext cx="10058400" cy="1609344"/>
          </a:xfrm>
        </p:spPr>
        <p:txBody>
          <a:bodyPr>
            <a:normAutofit fontScale="90000"/>
          </a:bodyPr>
          <a:lstStyle/>
          <a:p>
            <a:r>
              <a:rPr lang="en-US" dirty="0">
                <a:hlinkClick r:id="rId2"/>
              </a:rPr>
              <a:t>HOW CTE ARTICULATED COURSE MEETS DEGREE OR CERTIFICATE</a:t>
            </a:r>
            <a:br>
              <a:rPr lang="en-US" dirty="0"/>
            </a:br>
            <a:br>
              <a:rPr lang="en-US" dirty="0"/>
            </a:br>
            <a:br>
              <a:rPr lang="en-US" dirty="0"/>
            </a:br>
            <a:br>
              <a:rPr lang="en-US" dirty="0"/>
            </a:br>
            <a:r>
              <a:rPr lang="en-US" dirty="0">
                <a:hlinkClick r:id="rId3"/>
              </a:rPr>
              <a:t>Find your place at Mission College like Harvey did!</a:t>
            </a:r>
            <a:endParaRPr lang="en-US" dirty="0"/>
          </a:p>
        </p:txBody>
      </p:sp>
    </p:spTree>
    <p:extLst>
      <p:ext uri="{BB962C8B-B14F-4D97-AF65-F5344CB8AC3E}">
        <p14:creationId xmlns:p14="http://schemas.microsoft.com/office/powerpoint/2010/main" val="177064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3C78D-D3D0-7A41-AD82-D7382CC74D24}"/>
              </a:ext>
            </a:extLst>
          </p:cNvPr>
          <p:cNvPicPr>
            <a:picLocks noChangeAspect="1"/>
          </p:cNvPicPr>
          <p:nvPr/>
        </p:nvPicPr>
        <p:blipFill>
          <a:blip r:embed="rId2"/>
          <a:stretch>
            <a:fillRect/>
          </a:stretch>
        </p:blipFill>
        <p:spPr>
          <a:xfrm>
            <a:off x="0" y="0"/>
            <a:ext cx="12579927" cy="6858000"/>
          </a:xfrm>
          <a:prstGeom prst="rect">
            <a:avLst/>
          </a:prstGeom>
        </p:spPr>
      </p:pic>
      <p:sp>
        <p:nvSpPr>
          <p:cNvPr id="2" name="Title 1">
            <a:extLst>
              <a:ext uri="{FF2B5EF4-FFF2-40B4-BE49-F238E27FC236}">
                <a16:creationId xmlns:a16="http://schemas.microsoft.com/office/drawing/2014/main" id="{8F969FB7-4B5F-5745-8628-1F43C1A22369}"/>
              </a:ext>
            </a:extLst>
          </p:cNvPr>
          <p:cNvSpPr>
            <a:spLocks noGrp="1"/>
          </p:cNvSpPr>
          <p:nvPr>
            <p:ph type="title"/>
          </p:nvPr>
        </p:nvSpPr>
        <p:spPr>
          <a:xfrm>
            <a:off x="817180" y="2603828"/>
            <a:ext cx="10515600" cy="1325563"/>
          </a:xfrm>
        </p:spPr>
        <p:txBody>
          <a:bodyPr>
            <a:normAutofit/>
          </a:bodyPr>
          <a:lstStyle/>
          <a:p>
            <a:pPr algn="ctr"/>
            <a:r>
              <a:rPr lang="en-US" sz="8800" b="1" dirty="0">
                <a:solidFill>
                  <a:srgbClr val="0070C0"/>
                </a:solidFill>
              </a:rPr>
              <a:t>Graphic Design</a:t>
            </a:r>
          </a:p>
        </p:txBody>
      </p:sp>
    </p:spTree>
    <p:extLst>
      <p:ext uri="{BB962C8B-B14F-4D97-AF65-F5344CB8AC3E}">
        <p14:creationId xmlns:p14="http://schemas.microsoft.com/office/powerpoint/2010/main" val="348657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B5731-69FC-A94A-A0FB-F44E12AE4706}"/>
              </a:ext>
            </a:extLst>
          </p:cNvPr>
          <p:cNvSpPr>
            <a:spLocks noGrp="1"/>
          </p:cNvSpPr>
          <p:nvPr>
            <p:ph idx="1"/>
          </p:nvPr>
        </p:nvSpPr>
        <p:spPr>
          <a:xfrm>
            <a:off x="2303676" y="2807208"/>
            <a:ext cx="9059917" cy="4050792"/>
          </a:xfrm>
        </p:spPr>
        <p:txBody>
          <a:bodyPr>
            <a:normAutofit/>
          </a:bodyPr>
          <a:lstStyle/>
          <a:p>
            <a:pPr marL="0" indent="0">
              <a:buNone/>
            </a:pPr>
            <a:r>
              <a:rPr lang="en-US" sz="4400" b="1" dirty="0">
                <a:hlinkClick r:id="rId2"/>
              </a:rPr>
              <a:t>Video</a:t>
            </a:r>
            <a:r>
              <a:rPr lang="en-US" sz="4400" b="1" dirty="0"/>
              <a:t> </a:t>
            </a:r>
          </a:p>
          <a:p>
            <a:pPr marL="0" indent="0">
              <a:buNone/>
            </a:pPr>
            <a:endParaRPr lang="en-US" sz="2800" b="1" dirty="0"/>
          </a:p>
          <a:p>
            <a:pPr marL="0" indent="0">
              <a:buNone/>
            </a:pPr>
            <a:endParaRPr lang="en-US" dirty="0"/>
          </a:p>
        </p:txBody>
      </p:sp>
      <p:pic>
        <p:nvPicPr>
          <p:cNvPr id="5" name="Picture 4">
            <a:extLst>
              <a:ext uri="{FF2B5EF4-FFF2-40B4-BE49-F238E27FC236}">
                <a16:creationId xmlns:a16="http://schemas.microsoft.com/office/drawing/2014/main" id="{6B44CD55-6E38-8A44-B632-AF520A6D8733}"/>
              </a:ext>
            </a:extLst>
          </p:cNvPr>
          <p:cNvPicPr>
            <a:picLocks noChangeAspect="1"/>
          </p:cNvPicPr>
          <p:nvPr/>
        </p:nvPicPr>
        <p:blipFill>
          <a:blip r:embed="rId3"/>
          <a:stretch>
            <a:fillRect/>
          </a:stretch>
        </p:blipFill>
        <p:spPr>
          <a:xfrm>
            <a:off x="7616069" y="0"/>
            <a:ext cx="4575931" cy="6858000"/>
          </a:xfrm>
          <a:prstGeom prst="rect">
            <a:avLst/>
          </a:prstGeom>
        </p:spPr>
      </p:pic>
    </p:spTree>
    <p:extLst>
      <p:ext uri="{BB962C8B-B14F-4D97-AF65-F5344CB8AC3E}">
        <p14:creationId xmlns:p14="http://schemas.microsoft.com/office/powerpoint/2010/main" val="960351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B5731-69FC-A94A-A0FB-F44E12AE4706}"/>
              </a:ext>
            </a:extLst>
          </p:cNvPr>
          <p:cNvSpPr>
            <a:spLocks noGrp="1"/>
          </p:cNvSpPr>
          <p:nvPr>
            <p:ph idx="1"/>
          </p:nvPr>
        </p:nvSpPr>
        <p:spPr>
          <a:xfrm>
            <a:off x="433312" y="580485"/>
            <a:ext cx="9059917" cy="6097405"/>
          </a:xfrm>
        </p:spPr>
        <p:txBody>
          <a:bodyPr>
            <a:normAutofit fontScale="85000" lnSpcReduction="20000"/>
          </a:bodyPr>
          <a:lstStyle/>
          <a:p>
            <a:pPr marL="0" indent="0">
              <a:buNone/>
            </a:pPr>
            <a:r>
              <a:rPr lang="en-US" sz="3200" b="1" dirty="0"/>
              <a:t>Many of you have taken….</a:t>
            </a:r>
          </a:p>
          <a:p>
            <a:pPr marL="0" indent="0">
              <a:buNone/>
            </a:pPr>
            <a:r>
              <a:rPr lang="en-US" sz="3200" b="1" dirty="0"/>
              <a:t>(articulated courses that are college </a:t>
            </a:r>
          </a:p>
          <a:p>
            <a:pPr marL="0" indent="0">
              <a:buNone/>
            </a:pPr>
            <a:r>
              <a:rPr lang="en-US" sz="3200" b="1" dirty="0"/>
              <a:t>compatible)</a:t>
            </a:r>
          </a:p>
          <a:p>
            <a:pPr marL="0" indent="0">
              <a:buNone/>
            </a:pPr>
            <a:endParaRPr lang="en-US" sz="2800" b="1" dirty="0"/>
          </a:p>
          <a:p>
            <a:r>
              <a:rPr lang="en-US" sz="3200" dirty="0"/>
              <a:t>Graphic Design (GDS 035)</a:t>
            </a:r>
          </a:p>
          <a:p>
            <a:r>
              <a:rPr lang="en-US" sz="3200" dirty="0"/>
              <a:t>Web Page Design (GDS 045)</a:t>
            </a:r>
          </a:p>
          <a:p>
            <a:endParaRPr lang="en-US" sz="3200" dirty="0"/>
          </a:p>
          <a:p>
            <a:pPr marL="0" indent="0">
              <a:buNone/>
            </a:pPr>
            <a:endParaRPr lang="en-US" sz="3200" b="1" dirty="0"/>
          </a:p>
          <a:p>
            <a:pPr marL="0" indent="0">
              <a:buNone/>
            </a:pPr>
            <a:r>
              <a:rPr lang="en-US" sz="3200" b="1" dirty="0"/>
              <a:t>Many of you may have also taken….</a:t>
            </a:r>
          </a:p>
          <a:p>
            <a:pPr marL="0" indent="0">
              <a:buNone/>
            </a:pPr>
            <a:r>
              <a:rPr lang="en-US" sz="3200" b="1" dirty="0"/>
              <a:t>(articulated courses)</a:t>
            </a:r>
          </a:p>
          <a:p>
            <a:endParaRPr lang="en-US" sz="3200" dirty="0"/>
          </a:p>
          <a:p>
            <a:r>
              <a:rPr lang="en-US" sz="3200" dirty="0"/>
              <a:t>Intro to Business (BUS 051)</a:t>
            </a:r>
          </a:p>
          <a:p>
            <a:r>
              <a:rPr lang="en-US" sz="3200" dirty="0"/>
              <a:t>Small Business Management (BUS 054)</a:t>
            </a:r>
          </a:p>
          <a:p>
            <a:endParaRPr lang="en-US" sz="3200" dirty="0"/>
          </a:p>
          <a:p>
            <a:pPr marL="0" indent="0">
              <a:buNone/>
            </a:pPr>
            <a:endParaRPr lang="en-US" dirty="0"/>
          </a:p>
        </p:txBody>
      </p:sp>
      <p:pic>
        <p:nvPicPr>
          <p:cNvPr id="5" name="Picture 4">
            <a:extLst>
              <a:ext uri="{FF2B5EF4-FFF2-40B4-BE49-F238E27FC236}">
                <a16:creationId xmlns:a16="http://schemas.microsoft.com/office/drawing/2014/main" id="{6B44CD55-6E38-8A44-B632-AF520A6D8733}"/>
              </a:ext>
            </a:extLst>
          </p:cNvPr>
          <p:cNvPicPr>
            <a:picLocks noChangeAspect="1"/>
          </p:cNvPicPr>
          <p:nvPr/>
        </p:nvPicPr>
        <p:blipFill>
          <a:blip r:embed="rId2"/>
          <a:stretch>
            <a:fillRect/>
          </a:stretch>
        </p:blipFill>
        <p:spPr>
          <a:xfrm>
            <a:off x="7616069" y="0"/>
            <a:ext cx="4575931" cy="6858000"/>
          </a:xfrm>
          <a:prstGeom prst="rect">
            <a:avLst/>
          </a:prstGeom>
        </p:spPr>
      </p:pic>
    </p:spTree>
    <p:extLst>
      <p:ext uri="{BB962C8B-B14F-4D97-AF65-F5344CB8AC3E}">
        <p14:creationId xmlns:p14="http://schemas.microsoft.com/office/powerpoint/2010/main" val="191919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ABB0-2EC6-5649-A868-F0B863DDA6D1}"/>
              </a:ext>
            </a:extLst>
          </p:cNvPr>
          <p:cNvSpPr>
            <a:spLocks noGrp="1"/>
          </p:cNvSpPr>
          <p:nvPr>
            <p:ph type="title"/>
          </p:nvPr>
        </p:nvSpPr>
        <p:spPr>
          <a:xfrm>
            <a:off x="186979" y="256032"/>
            <a:ext cx="10058400" cy="1609344"/>
          </a:xfrm>
        </p:spPr>
        <p:txBody>
          <a:bodyPr/>
          <a:lstStyle/>
          <a:p>
            <a:r>
              <a:rPr lang="en-US" dirty="0">
                <a:solidFill>
                  <a:srgbClr val="002060"/>
                </a:solidFill>
              </a:rPr>
              <a:t>GRAPHIC DESIGN- Pathways</a:t>
            </a:r>
          </a:p>
        </p:txBody>
      </p:sp>
      <p:sp>
        <p:nvSpPr>
          <p:cNvPr id="3" name="Content Placeholder 2">
            <a:extLst>
              <a:ext uri="{FF2B5EF4-FFF2-40B4-BE49-F238E27FC236}">
                <a16:creationId xmlns:a16="http://schemas.microsoft.com/office/drawing/2014/main" id="{D9EB5731-69FC-A94A-A0FB-F44E12AE4706}"/>
              </a:ext>
            </a:extLst>
          </p:cNvPr>
          <p:cNvSpPr>
            <a:spLocks noGrp="1"/>
          </p:cNvSpPr>
          <p:nvPr>
            <p:ph idx="1"/>
          </p:nvPr>
        </p:nvSpPr>
        <p:spPr>
          <a:xfrm>
            <a:off x="323613" y="1953242"/>
            <a:ext cx="10058400" cy="4050792"/>
          </a:xfrm>
        </p:spPr>
        <p:txBody>
          <a:bodyPr>
            <a:normAutofit lnSpcReduction="10000"/>
          </a:bodyPr>
          <a:lstStyle/>
          <a:p>
            <a:pPr marL="0" indent="0">
              <a:buNone/>
            </a:pPr>
            <a:endParaRPr lang="en-US" dirty="0"/>
          </a:p>
          <a:p>
            <a:r>
              <a:rPr lang="en-US" sz="2800" dirty="0">
                <a:solidFill>
                  <a:srgbClr val="002060"/>
                </a:solidFill>
                <a:hlinkClick r:id="rId2">
                  <a:extLst>
                    <a:ext uri="{A12FA001-AC4F-418D-AE19-62706E023703}">
                      <ahyp:hlinkClr xmlns:ahyp="http://schemas.microsoft.com/office/drawing/2018/hyperlinkcolor" val="tx"/>
                    </a:ext>
                  </a:extLst>
                </a:hlinkClick>
              </a:rPr>
              <a:t>Graphic Design (AS)</a:t>
            </a:r>
            <a:endParaRPr lang="en-US" sz="2800" dirty="0">
              <a:solidFill>
                <a:srgbClr val="002060"/>
              </a:solidFill>
            </a:endParaRPr>
          </a:p>
          <a:p>
            <a:r>
              <a:rPr lang="en-US" sz="2800" dirty="0">
                <a:solidFill>
                  <a:srgbClr val="002060"/>
                </a:solidFill>
                <a:hlinkClick r:id="rId3">
                  <a:extLst>
                    <a:ext uri="{A12FA001-AC4F-418D-AE19-62706E023703}">
                      <ahyp:hlinkClr xmlns:ahyp="http://schemas.microsoft.com/office/drawing/2018/hyperlinkcolor" val="tx"/>
                    </a:ext>
                  </a:extLst>
                </a:hlinkClick>
              </a:rPr>
              <a:t>Graphic Design (C)</a:t>
            </a:r>
            <a:endParaRPr lang="en-US" sz="2800" dirty="0">
              <a:solidFill>
                <a:srgbClr val="002060"/>
              </a:solidFill>
            </a:endParaRPr>
          </a:p>
          <a:p>
            <a:r>
              <a:rPr lang="en-US" sz="2800" dirty="0">
                <a:solidFill>
                  <a:srgbClr val="002060"/>
                </a:solidFill>
                <a:hlinkClick r:id="rId4">
                  <a:extLst>
                    <a:ext uri="{A12FA001-AC4F-418D-AE19-62706E023703}">
                      <ahyp:hlinkClr xmlns:ahyp="http://schemas.microsoft.com/office/drawing/2018/hyperlinkcolor" val="tx"/>
                    </a:ext>
                  </a:extLst>
                </a:hlinkClick>
              </a:rPr>
              <a:t>Digital Illustration (C)</a:t>
            </a:r>
            <a:r>
              <a:rPr lang="en-US" sz="2800" dirty="0">
                <a:solidFill>
                  <a:srgbClr val="002060"/>
                </a:solidFill>
              </a:rPr>
              <a:t> *</a:t>
            </a:r>
          </a:p>
          <a:p>
            <a:r>
              <a:rPr lang="en-US" sz="2800" dirty="0">
                <a:solidFill>
                  <a:srgbClr val="002060"/>
                </a:solidFill>
                <a:hlinkClick r:id="rId5" tooltip="User Experience &amp; Interface Design - New! (C)">
                  <a:extLst>
                    <a:ext uri="{A12FA001-AC4F-418D-AE19-62706E023703}">
                      <ahyp:hlinkClr xmlns:ahyp="http://schemas.microsoft.com/office/drawing/2018/hyperlinkcolor" val="tx"/>
                    </a:ext>
                  </a:extLst>
                </a:hlinkClick>
              </a:rPr>
              <a:t>User Experience &amp; Interface Design – </a:t>
            </a:r>
          </a:p>
          <a:p>
            <a:pPr marL="0" indent="0">
              <a:buNone/>
            </a:pPr>
            <a:r>
              <a:rPr lang="en-US" sz="2800" dirty="0">
                <a:solidFill>
                  <a:srgbClr val="002060"/>
                </a:solidFill>
                <a:hlinkClick r:id="rId5" tooltip="User Experience &amp; Interface Design - New! (C)">
                  <a:extLst>
                    <a:ext uri="{A12FA001-AC4F-418D-AE19-62706E023703}">
                      <ahyp:hlinkClr xmlns:ahyp="http://schemas.microsoft.com/office/drawing/2018/hyperlinkcolor" val="tx"/>
                    </a:ext>
                  </a:extLst>
                </a:hlinkClick>
              </a:rPr>
              <a:t>New! (C)</a:t>
            </a:r>
            <a:endParaRPr lang="en-US" sz="2800" dirty="0">
              <a:solidFill>
                <a:srgbClr val="002060"/>
              </a:solidFill>
            </a:endParaRPr>
          </a:p>
          <a:p>
            <a:r>
              <a:rPr lang="en-US" sz="2800" dirty="0">
                <a:solidFill>
                  <a:srgbClr val="002060"/>
                </a:solidFill>
                <a:hlinkClick r:id="rId6">
                  <a:extLst>
                    <a:ext uri="{A12FA001-AC4F-418D-AE19-62706E023703}">
                      <ahyp:hlinkClr xmlns:ahyp="http://schemas.microsoft.com/office/drawing/2018/hyperlinkcolor" val="tx"/>
                    </a:ext>
                  </a:extLst>
                </a:hlinkClick>
              </a:rPr>
              <a:t>Web Design (C)</a:t>
            </a:r>
            <a:endParaRPr lang="en-US" sz="2800" dirty="0">
              <a:solidFill>
                <a:srgbClr val="002060"/>
              </a:solidFill>
            </a:endParaRPr>
          </a:p>
          <a:p>
            <a:r>
              <a:rPr lang="en-US" sz="2800" dirty="0">
                <a:solidFill>
                  <a:srgbClr val="002060"/>
                </a:solidFill>
                <a:hlinkClick r:id="rId7">
                  <a:extLst>
                    <a:ext uri="{A12FA001-AC4F-418D-AE19-62706E023703}">
                      <ahyp:hlinkClr xmlns:ahyp="http://schemas.microsoft.com/office/drawing/2018/hyperlinkcolor" val="tx"/>
                    </a:ext>
                  </a:extLst>
                </a:hlinkClick>
              </a:rPr>
              <a:t>Web Developer (C)</a:t>
            </a:r>
            <a:endParaRPr lang="en-US" sz="2800" dirty="0">
              <a:solidFill>
                <a:srgbClr val="002060"/>
              </a:solidFill>
            </a:endParaRPr>
          </a:p>
          <a:p>
            <a:endParaRPr lang="en-US" dirty="0"/>
          </a:p>
        </p:txBody>
      </p:sp>
      <p:pic>
        <p:nvPicPr>
          <p:cNvPr id="7" name="Picture 6">
            <a:extLst>
              <a:ext uri="{FF2B5EF4-FFF2-40B4-BE49-F238E27FC236}">
                <a16:creationId xmlns:a16="http://schemas.microsoft.com/office/drawing/2014/main" id="{7B6E351A-49F6-CD4D-BE97-E9DBAF7F94B6}"/>
              </a:ext>
            </a:extLst>
          </p:cNvPr>
          <p:cNvPicPr>
            <a:picLocks noChangeAspect="1"/>
          </p:cNvPicPr>
          <p:nvPr/>
        </p:nvPicPr>
        <p:blipFill>
          <a:blip r:embed="rId8"/>
          <a:stretch>
            <a:fillRect/>
          </a:stretch>
        </p:blipFill>
        <p:spPr>
          <a:xfrm>
            <a:off x="7616069" y="0"/>
            <a:ext cx="4575931" cy="6858000"/>
          </a:xfrm>
          <a:prstGeom prst="rect">
            <a:avLst/>
          </a:prstGeom>
        </p:spPr>
      </p:pic>
    </p:spTree>
    <p:extLst>
      <p:ext uri="{BB962C8B-B14F-4D97-AF65-F5344CB8AC3E}">
        <p14:creationId xmlns:p14="http://schemas.microsoft.com/office/powerpoint/2010/main" val="2779657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CCCF-E3E5-2C41-8813-521E7DB09218}"/>
              </a:ext>
            </a:extLst>
          </p:cNvPr>
          <p:cNvSpPr>
            <a:spLocks noGrp="1"/>
          </p:cNvSpPr>
          <p:nvPr>
            <p:ph type="title"/>
          </p:nvPr>
        </p:nvSpPr>
        <p:spPr>
          <a:xfrm>
            <a:off x="1069848" y="0"/>
            <a:ext cx="10058400" cy="1609344"/>
          </a:xfrm>
        </p:spPr>
        <p:txBody>
          <a:bodyPr/>
          <a:lstStyle/>
          <a:p>
            <a:r>
              <a:rPr lang="en-US" dirty="0"/>
              <a:t>Graphic design portfolio night</a:t>
            </a:r>
          </a:p>
        </p:txBody>
      </p:sp>
      <p:pic>
        <p:nvPicPr>
          <p:cNvPr id="7" name="Picture 6">
            <a:extLst>
              <a:ext uri="{FF2B5EF4-FFF2-40B4-BE49-F238E27FC236}">
                <a16:creationId xmlns:a16="http://schemas.microsoft.com/office/drawing/2014/main" id="{066508C6-41EE-AE40-A067-12986F3968D2}"/>
              </a:ext>
            </a:extLst>
          </p:cNvPr>
          <p:cNvPicPr>
            <a:picLocks noChangeAspect="1"/>
          </p:cNvPicPr>
          <p:nvPr/>
        </p:nvPicPr>
        <p:blipFill>
          <a:blip r:embed="rId2"/>
          <a:stretch>
            <a:fillRect/>
          </a:stretch>
        </p:blipFill>
        <p:spPr>
          <a:xfrm>
            <a:off x="73572" y="1450428"/>
            <a:ext cx="5936548" cy="3959677"/>
          </a:xfrm>
          <a:prstGeom prst="rect">
            <a:avLst/>
          </a:prstGeom>
        </p:spPr>
      </p:pic>
      <p:pic>
        <p:nvPicPr>
          <p:cNvPr id="8" name="Picture 7">
            <a:extLst>
              <a:ext uri="{FF2B5EF4-FFF2-40B4-BE49-F238E27FC236}">
                <a16:creationId xmlns:a16="http://schemas.microsoft.com/office/drawing/2014/main" id="{61D79046-29D1-AB48-A6E0-B7B003D98D0B}"/>
              </a:ext>
            </a:extLst>
          </p:cNvPr>
          <p:cNvPicPr>
            <a:picLocks noChangeAspect="1"/>
          </p:cNvPicPr>
          <p:nvPr/>
        </p:nvPicPr>
        <p:blipFill>
          <a:blip r:embed="rId3"/>
          <a:stretch>
            <a:fillRect/>
          </a:stretch>
        </p:blipFill>
        <p:spPr>
          <a:xfrm>
            <a:off x="6168137" y="1450428"/>
            <a:ext cx="5956387" cy="3972910"/>
          </a:xfrm>
          <a:prstGeom prst="rect">
            <a:avLst/>
          </a:prstGeom>
        </p:spPr>
      </p:pic>
    </p:spTree>
    <p:extLst>
      <p:ext uri="{BB962C8B-B14F-4D97-AF65-F5344CB8AC3E}">
        <p14:creationId xmlns:p14="http://schemas.microsoft.com/office/powerpoint/2010/main" val="265655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CCCF-E3E5-2C41-8813-521E7DB09218}"/>
              </a:ext>
            </a:extLst>
          </p:cNvPr>
          <p:cNvSpPr>
            <a:spLocks noGrp="1"/>
          </p:cNvSpPr>
          <p:nvPr>
            <p:ph type="title"/>
          </p:nvPr>
        </p:nvSpPr>
        <p:spPr>
          <a:xfrm>
            <a:off x="1069848" y="0"/>
            <a:ext cx="10058400" cy="1609344"/>
          </a:xfrm>
        </p:spPr>
        <p:txBody>
          <a:bodyPr/>
          <a:lstStyle/>
          <a:p>
            <a:r>
              <a:rPr lang="en-US" dirty="0"/>
              <a:t>How do I CONTINUE WITH THE PATHWAY? </a:t>
            </a:r>
          </a:p>
        </p:txBody>
      </p:sp>
      <p:sp>
        <p:nvSpPr>
          <p:cNvPr id="3" name="Content Placeholder 2">
            <a:extLst>
              <a:ext uri="{FF2B5EF4-FFF2-40B4-BE49-F238E27FC236}">
                <a16:creationId xmlns:a16="http://schemas.microsoft.com/office/drawing/2014/main" id="{49B866B3-2E6D-E340-9B30-B542A452AF4E}"/>
              </a:ext>
            </a:extLst>
          </p:cNvPr>
          <p:cNvSpPr>
            <a:spLocks noGrp="1"/>
          </p:cNvSpPr>
          <p:nvPr>
            <p:ph idx="1"/>
          </p:nvPr>
        </p:nvSpPr>
        <p:spPr>
          <a:xfrm>
            <a:off x="1069848" y="1609344"/>
            <a:ext cx="10058400" cy="4050792"/>
          </a:xfrm>
        </p:spPr>
        <p:txBody>
          <a:bodyPr>
            <a:normAutofit/>
          </a:bodyPr>
          <a:lstStyle/>
          <a:p>
            <a:r>
              <a:rPr lang="en-US" sz="2800" dirty="0"/>
              <a:t>Check your student portal in late April for a registration date</a:t>
            </a:r>
          </a:p>
          <a:p>
            <a:r>
              <a:rPr lang="en-US" sz="2800" dirty="0"/>
              <a:t>Look for classes in the summer and fall schedule</a:t>
            </a:r>
          </a:p>
          <a:p>
            <a:r>
              <a:rPr lang="en-US" sz="2800" dirty="0"/>
              <a:t>Register</a:t>
            </a:r>
          </a:p>
          <a:p>
            <a:r>
              <a:rPr lang="en-US" sz="2800" dirty="0"/>
              <a:t>Apply for Financial Aid</a:t>
            </a:r>
          </a:p>
        </p:txBody>
      </p:sp>
      <p:pic>
        <p:nvPicPr>
          <p:cNvPr id="6" name="Picture 5">
            <a:extLst>
              <a:ext uri="{FF2B5EF4-FFF2-40B4-BE49-F238E27FC236}">
                <a16:creationId xmlns:a16="http://schemas.microsoft.com/office/drawing/2014/main" id="{D1A17F95-15F1-3341-B4B2-5B5CB8D04E66}"/>
              </a:ext>
            </a:extLst>
          </p:cNvPr>
          <p:cNvPicPr>
            <a:picLocks noChangeAspect="1"/>
          </p:cNvPicPr>
          <p:nvPr/>
        </p:nvPicPr>
        <p:blipFill rotWithShape="1">
          <a:blip r:embed="rId2"/>
          <a:srcRect t="4905"/>
          <a:stretch/>
        </p:blipFill>
        <p:spPr>
          <a:xfrm>
            <a:off x="6484884" y="3623441"/>
            <a:ext cx="5473138" cy="3252952"/>
          </a:xfrm>
          <a:prstGeom prst="rect">
            <a:avLst/>
          </a:prstGeom>
        </p:spPr>
      </p:pic>
    </p:spTree>
    <p:extLst>
      <p:ext uri="{BB962C8B-B14F-4D97-AF65-F5344CB8AC3E}">
        <p14:creationId xmlns:p14="http://schemas.microsoft.com/office/powerpoint/2010/main" val="3972653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ABB0-2EC6-5649-A868-F0B863DDA6D1}"/>
              </a:ext>
            </a:extLst>
          </p:cNvPr>
          <p:cNvSpPr>
            <a:spLocks noGrp="1"/>
          </p:cNvSpPr>
          <p:nvPr>
            <p:ph type="title"/>
          </p:nvPr>
        </p:nvSpPr>
        <p:spPr>
          <a:xfrm>
            <a:off x="281572" y="242316"/>
            <a:ext cx="10058400" cy="1609344"/>
          </a:xfrm>
        </p:spPr>
        <p:txBody>
          <a:bodyPr/>
          <a:lstStyle/>
          <a:p>
            <a:r>
              <a:rPr lang="en-US" dirty="0">
                <a:solidFill>
                  <a:srgbClr val="002060"/>
                </a:solidFill>
              </a:rPr>
              <a:t>BUSINESS- Pathways</a:t>
            </a:r>
          </a:p>
        </p:txBody>
      </p:sp>
      <p:sp>
        <p:nvSpPr>
          <p:cNvPr id="3" name="Content Placeholder 2">
            <a:extLst>
              <a:ext uri="{FF2B5EF4-FFF2-40B4-BE49-F238E27FC236}">
                <a16:creationId xmlns:a16="http://schemas.microsoft.com/office/drawing/2014/main" id="{D9EB5731-69FC-A94A-A0FB-F44E12AE4706}"/>
              </a:ext>
            </a:extLst>
          </p:cNvPr>
          <p:cNvSpPr>
            <a:spLocks noGrp="1"/>
          </p:cNvSpPr>
          <p:nvPr>
            <p:ph idx="1"/>
          </p:nvPr>
        </p:nvSpPr>
        <p:spPr>
          <a:xfrm>
            <a:off x="523310" y="2093976"/>
            <a:ext cx="10058400" cy="4050792"/>
          </a:xfrm>
        </p:spPr>
        <p:txBody>
          <a:bodyPr>
            <a:normAutofit fontScale="92500" lnSpcReduction="20000"/>
          </a:bodyPr>
          <a:lstStyle/>
          <a:p>
            <a:pPr marL="0" indent="0">
              <a:buNone/>
            </a:pPr>
            <a:endParaRPr lang="en-US" dirty="0"/>
          </a:p>
          <a:p>
            <a:r>
              <a:rPr lang="en-US" sz="2800" dirty="0">
                <a:solidFill>
                  <a:srgbClr val="002060"/>
                </a:solidFill>
                <a:hlinkClick r:id="rId2" tooltip="Business (AS)">
                  <a:extLst>
                    <a:ext uri="{A12FA001-AC4F-418D-AE19-62706E023703}">
                      <ahyp:hlinkClr xmlns:ahyp="http://schemas.microsoft.com/office/drawing/2018/hyperlinkcolor" val="tx"/>
                    </a:ext>
                  </a:extLst>
                </a:hlinkClick>
              </a:rPr>
              <a:t>Business (AS)</a:t>
            </a:r>
            <a:endParaRPr lang="en-US" sz="2800" dirty="0">
              <a:solidFill>
                <a:srgbClr val="002060"/>
              </a:solidFill>
            </a:endParaRPr>
          </a:p>
          <a:p>
            <a:r>
              <a:rPr lang="en-US" sz="2800" dirty="0">
                <a:solidFill>
                  <a:srgbClr val="002060"/>
                </a:solidFill>
                <a:hlinkClick r:id="rId3" tooltip="Business Administration (AS-T)">
                  <a:extLst>
                    <a:ext uri="{A12FA001-AC4F-418D-AE19-62706E023703}">
                      <ahyp:hlinkClr xmlns:ahyp="http://schemas.microsoft.com/office/drawing/2018/hyperlinkcolor" val="tx"/>
                    </a:ext>
                  </a:extLst>
                </a:hlinkClick>
              </a:rPr>
              <a:t>Business Administration (AS-T)</a:t>
            </a:r>
            <a:endParaRPr lang="en-US" sz="2800" dirty="0">
              <a:solidFill>
                <a:srgbClr val="002060"/>
              </a:solidFill>
            </a:endParaRPr>
          </a:p>
          <a:p>
            <a:r>
              <a:rPr lang="en-US" sz="2800" dirty="0">
                <a:solidFill>
                  <a:srgbClr val="002060"/>
                </a:solidFill>
                <a:hlinkClick r:id="rId4" tooltip="Business Administration 2.0 - NEW! (AS)">
                  <a:extLst>
                    <a:ext uri="{A12FA001-AC4F-418D-AE19-62706E023703}">
                      <ahyp:hlinkClr xmlns:ahyp="http://schemas.microsoft.com/office/drawing/2018/hyperlinkcolor" val="tx"/>
                    </a:ext>
                  </a:extLst>
                </a:hlinkClick>
              </a:rPr>
              <a:t>Business Administration 2.0 - NEW! (AS)</a:t>
            </a:r>
            <a:endParaRPr lang="en-US" sz="2800" dirty="0">
              <a:solidFill>
                <a:srgbClr val="002060"/>
              </a:solidFill>
            </a:endParaRPr>
          </a:p>
          <a:p>
            <a:r>
              <a:rPr lang="en-US" sz="2800" dirty="0">
                <a:solidFill>
                  <a:srgbClr val="002060"/>
                </a:solidFill>
                <a:hlinkClick r:id="rId5" tooltip="Business Computing (C)">
                  <a:extLst>
                    <a:ext uri="{A12FA001-AC4F-418D-AE19-62706E023703}">
                      <ahyp:hlinkClr xmlns:ahyp="http://schemas.microsoft.com/office/drawing/2018/hyperlinkcolor" val="tx"/>
                    </a:ext>
                  </a:extLst>
                </a:hlinkClick>
              </a:rPr>
              <a:t>Business Computing (C)</a:t>
            </a:r>
            <a:endParaRPr lang="en-US" sz="2800" dirty="0">
              <a:solidFill>
                <a:srgbClr val="002060"/>
              </a:solidFill>
            </a:endParaRPr>
          </a:p>
          <a:p>
            <a:r>
              <a:rPr lang="en-US" sz="2800" dirty="0">
                <a:solidFill>
                  <a:srgbClr val="002060"/>
                </a:solidFill>
                <a:hlinkClick r:id="rId6" tooltip="Management and Leadership Certificate">
                  <a:extLst>
                    <a:ext uri="{A12FA001-AC4F-418D-AE19-62706E023703}">
                      <ahyp:hlinkClr xmlns:ahyp="http://schemas.microsoft.com/office/drawing/2018/hyperlinkcolor" val="tx"/>
                    </a:ext>
                  </a:extLst>
                </a:hlinkClick>
              </a:rPr>
              <a:t>Management and Leadership - NEW! (C)</a:t>
            </a:r>
            <a:endParaRPr lang="en-US" sz="2800" dirty="0">
              <a:solidFill>
                <a:srgbClr val="002060"/>
              </a:solidFill>
            </a:endParaRPr>
          </a:p>
          <a:p>
            <a:r>
              <a:rPr lang="en-US" sz="2800" dirty="0">
                <a:solidFill>
                  <a:srgbClr val="002060"/>
                </a:solidFill>
                <a:hlinkClick r:id="rId7" tooltip="Small Business Start-Up (C)">
                  <a:extLst>
                    <a:ext uri="{A12FA001-AC4F-418D-AE19-62706E023703}">
                      <ahyp:hlinkClr xmlns:ahyp="http://schemas.microsoft.com/office/drawing/2018/hyperlinkcolor" val="tx"/>
                    </a:ext>
                  </a:extLst>
                </a:hlinkClick>
              </a:rPr>
              <a:t>Small Business Start-Up (C)</a:t>
            </a:r>
            <a:endParaRPr lang="en-US" sz="2800" dirty="0">
              <a:solidFill>
                <a:srgbClr val="002060"/>
              </a:solidFill>
            </a:endParaRPr>
          </a:p>
          <a:p>
            <a:r>
              <a:rPr lang="en-US" sz="2800" dirty="0">
                <a:solidFill>
                  <a:srgbClr val="002060"/>
                </a:solidFill>
                <a:hlinkClick r:id="rId8" tooltip="Project Coordinator (C)">
                  <a:extLst>
                    <a:ext uri="{A12FA001-AC4F-418D-AE19-62706E023703}">
                      <ahyp:hlinkClr xmlns:ahyp="http://schemas.microsoft.com/office/drawing/2018/hyperlinkcolor" val="tx"/>
                    </a:ext>
                  </a:extLst>
                </a:hlinkClick>
              </a:rPr>
              <a:t>Project Coordinator (C)</a:t>
            </a:r>
            <a:endParaRPr lang="en-US" sz="2800" dirty="0">
              <a:solidFill>
                <a:srgbClr val="002060"/>
              </a:solidFill>
            </a:endParaRPr>
          </a:p>
          <a:p>
            <a:r>
              <a:rPr lang="en-US" sz="2800" dirty="0">
                <a:solidFill>
                  <a:srgbClr val="002060"/>
                </a:solidFill>
                <a:hlinkClick r:id="rId9" tooltip="Project Management (C)">
                  <a:extLst>
                    <a:ext uri="{A12FA001-AC4F-418D-AE19-62706E023703}">
                      <ahyp:hlinkClr xmlns:ahyp="http://schemas.microsoft.com/office/drawing/2018/hyperlinkcolor" val="tx"/>
                    </a:ext>
                  </a:extLst>
                </a:hlinkClick>
              </a:rPr>
              <a:t>Project Management (C)</a:t>
            </a:r>
            <a:r>
              <a:rPr lang="en-US" sz="2800" dirty="0">
                <a:solidFill>
                  <a:srgbClr val="002060"/>
                </a:solidFill>
              </a:rPr>
              <a:t> *</a:t>
            </a:r>
          </a:p>
          <a:p>
            <a:endParaRPr lang="en-US" dirty="0"/>
          </a:p>
        </p:txBody>
      </p:sp>
      <p:pic>
        <p:nvPicPr>
          <p:cNvPr id="7" name="Picture 6">
            <a:extLst>
              <a:ext uri="{FF2B5EF4-FFF2-40B4-BE49-F238E27FC236}">
                <a16:creationId xmlns:a16="http://schemas.microsoft.com/office/drawing/2014/main" id="{7B6E351A-49F6-CD4D-BE97-E9DBAF7F94B6}"/>
              </a:ext>
            </a:extLst>
          </p:cNvPr>
          <p:cNvPicPr>
            <a:picLocks noChangeAspect="1"/>
          </p:cNvPicPr>
          <p:nvPr/>
        </p:nvPicPr>
        <p:blipFill>
          <a:blip r:embed="rId10"/>
          <a:stretch>
            <a:fillRect/>
          </a:stretch>
        </p:blipFill>
        <p:spPr>
          <a:xfrm>
            <a:off x="7616069" y="0"/>
            <a:ext cx="4575931" cy="6858000"/>
          </a:xfrm>
          <a:prstGeom prst="rect">
            <a:avLst/>
          </a:prstGeom>
        </p:spPr>
      </p:pic>
    </p:spTree>
    <p:extLst>
      <p:ext uri="{BB962C8B-B14F-4D97-AF65-F5344CB8AC3E}">
        <p14:creationId xmlns:p14="http://schemas.microsoft.com/office/powerpoint/2010/main" val="77791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CCCF-E3E5-2C41-8813-521E7DB09218}"/>
              </a:ext>
            </a:extLst>
          </p:cNvPr>
          <p:cNvSpPr>
            <a:spLocks noGrp="1"/>
          </p:cNvSpPr>
          <p:nvPr>
            <p:ph type="title"/>
          </p:nvPr>
        </p:nvSpPr>
        <p:spPr>
          <a:xfrm>
            <a:off x="1069848" y="0"/>
            <a:ext cx="10058400" cy="1609344"/>
          </a:xfrm>
        </p:spPr>
        <p:txBody>
          <a:bodyPr/>
          <a:lstStyle/>
          <a:p>
            <a:r>
              <a:rPr lang="en-US" dirty="0"/>
              <a:t>Free College- Financial Aid (1 of 2)</a:t>
            </a:r>
          </a:p>
        </p:txBody>
      </p:sp>
      <p:sp>
        <p:nvSpPr>
          <p:cNvPr id="3" name="Content Placeholder 2">
            <a:extLst>
              <a:ext uri="{FF2B5EF4-FFF2-40B4-BE49-F238E27FC236}">
                <a16:creationId xmlns:a16="http://schemas.microsoft.com/office/drawing/2014/main" id="{49B866B3-2E6D-E340-9B30-B542A452AF4E}"/>
              </a:ext>
            </a:extLst>
          </p:cNvPr>
          <p:cNvSpPr>
            <a:spLocks noGrp="1"/>
          </p:cNvSpPr>
          <p:nvPr>
            <p:ph idx="1"/>
          </p:nvPr>
        </p:nvSpPr>
        <p:spPr>
          <a:xfrm>
            <a:off x="1069848" y="1609344"/>
            <a:ext cx="10058400" cy="4050792"/>
          </a:xfrm>
        </p:spPr>
        <p:txBody>
          <a:bodyPr>
            <a:normAutofit fontScale="85000" lnSpcReduction="20000"/>
          </a:bodyPr>
          <a:lstStyle/>
          <a:p>
            <a:pPr marL="0" indent="0">
              <a:buNone/>
            </a:pPr>
            <a:r>
              <a:rPr lang="en-US" dirty="0"/>
              <a:t>Mission Promise program, which provides 2 years free tuition and up to $1,000 for students REGARDLESS of need who:</a:t>
            </a:r>
          </a:p>
          <a:p>
            <a:r>
              <a:rPr lang="en-US" dirty="0"/>
              <a:t>Are first time college students</a:t>
            </a:r>
          </a:p>
          <a:p>
            <a:r>
              <a:rPr lang="en-US" dirty="0"/>
              <a:t>Enroll full-time</a:t>
            </a:r>
          </a:p>
          <a:p>
            <a:r>
              <a:rPr lang="en-US" dirty="0"/>
              <a:t>Submit their FAFSA or CA Dream Act Application</a:t>
            </a:r>
          </a:p>
          <a:p>
            <a:r>
              <a:rPr lang="en-US" dirty="0"/>
              <a:t>Are CA residents or qualify for a non-resident tuition waiver (AB 540)</a:t>
            </a:r>
          </a:p>
          <a:p>
            <a:r>
              <a:rPr lang="en-US" dirty="0"/>
              <a:t> </a:t>
            </a:r>
          </a:p>
          <a:p>
            <a:r>
              <a:rPr lang="en-US" dirty="0"/>
              <a:t>So, there are multiple ways for students to get two years free tuition—we encourage all students to purse the Mission Promise program and the logistics of HOW they get the two years free tuition doesn’t really matter to them, if that makes sense. </a:t>
            </a:r>
          </a:p>
          <a:p>
            <a:r>
              <a:rPr lang="en-US" dirty="0"/>
              <a:t>They may get it by being CCPG eligible, they may get it thru AB 19, but that doesn’t matter too much. </a:t>
            </a:r>
          </a:p>
          <a:p>
            <a:r>
              <a:rPr lang="en-US" dirty="0"/>
              <a:t>They should apply for FA and strive to be eligible for Mission Promise, but if they don’t enroll full-time there is still a chance they get free tuition through CCPG.</a:t>
            </a:r>
          </a:p>
          <a:p>
            <a:pPr marL="0" indent="0">
              <a:buNone/>
            </a:pPr>
            <a:endParaRPr lang="en-US" dirty="0"/>
          </a:p>
          <a:p>
            <a:endParaRPr lang="en-US" dirty="0"/>
          </a:p>
        </p:txBody>
      </p:sp>
    </p:spTree>
    <p:extLst>
      <p:ext uri="{BB962C8B-B14F-4D97-AF65-F5344CB8AC3E}">
        <p14:creationId xmlns:p14="http://schemas.microsoft.com/office/powerpoint/2010/main" val="28333805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{B24A940C-CDF4-F542-BB21-FE5BD7DA59C8}tf10001070</Template>
  <TotalTime>2194</TotalTime>
  <Words>633</Words>
  <Application>Microsoft Macintosh PowerPoint</Application>
  <PresentationFormat>Widescreen</PresentationFormat>
  <Paragraphs>70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Rockwell</vt:lpstr>
      <vt:lpstr>Rockwell Condensed</vt:lpstr>
      <vt:lpstr>Rockwell Extra Bold</vt:lpstr>
      <vt:lpstr>Wingdings</vt:lpstr>
      <vt:lpstr>Wood Type</vt:lpstr>
      <vt:lpstr>Mission College</vt:lpstr>
      <vt:lpstr>Graphic Design</vt:lpstr>
      <vt:lpstr>PowerPoint Presentation</vt:lpstr>
      <vt:lpstr>PowerPoint Presentation</vt:lpstr>
      <vt:lpstr>GRAPHIC DESIGN- Pathways</vt:lpstr>
      <vt:lpstr>Graphic design portfolio night</vt:lpstr>
      <vt:lpstr>How do I CONTINUE WITH THE PATHWAY? </vt:lpstr>
      <vt:lpstr>BUSINESS- Pathways</vt:lpstr>
      <vt:lpstr>Free College- Financial Aid (1 of 2)</vt:lpstr>
      <vt:lpstr>Free College- Financial Aid (2 of 2)</vt:lpstr>
      <vt:lpstr>Graphic Design- Occupational Demand</vt:lpstr>
      <vt:lpstr>HOW CTE ARTICULATED COURSE MEETS DEGREE OR CERTIFICATE    Find your place at Mission College like Harvey did!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College</dc:title>
  <dc:creator>Monica Nolasco</dc:creator>
  <cp:lastModifiedBy>Monica Nolasco</cp:lastModifiedBy>
  <cp:revision>57</cp:revision>
  <dcterms:created xsi:type="dcterms:W3CDTF">2021-02-17T15:31:52Z</dcterms:created>
  <dcterms:modified xsi:type="dcterms:W3CDTF">2022-02-10T17:51:54Z</dcterms:modified>
</cp:coreProperties>
</file>